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6" r:id="rId11"/>
    <p:sldId id="267" r:id="rId12"/>
    <p:sldId id="264" r:id="rId13"/>
    <p:sldId id="265" r:id="rId14"/>
    <p:sldId id="268" r:id="rId15"/>
    <p:sldId id="269" r:id="rId16"/>
    <p:sldId id="270" r:id="rId17"/>
    <p:sldId id="271" r:id="rId18"/>
    <p:sldId id="272" r:id="rId19"/>
  </p:sldIdLst>
  <p:sldSz cx="9144000" cy="5143500" type="screen16x9"/>
  <p:notesSz cx="7559675" cy="10691813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orisnik" initials="K" lastIdx="1" clrIdx="0">
    <p:extLst>
      <p:ext uri="{19B8F6BF-5375-455C-9EA6-DF929625EA0E}">
        <p15:presenceInfo xmlns:p15="http://schemas.microsoft.com/office/powerpoint/2012/main" xmlns="" userId="Korisnik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54" d="100"/>
          <a:sy n="154" d="100"/>
        </p:scale>
        <p:origin x="-132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771480"/>
            <a:ext cx="8229240" cy="712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sr-Latn-R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563480"/>
            <a:ext cx="8229240" cy="1445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57200" y="3146760"/>
            <a:ext cx="8229240" cy="1445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457200" y="771480"/>
            <a:ext cx="8229240" cy="712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sr-Latn-R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457200" y="1563480"/>
            <a:ext cx="4015800" cy="1445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4674240" y="1563480"/>
            <a:ext cx="4015800" cy="1445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457200" y="3146760"/>
            <a:ext cx="4015800" cy="1445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4674240" y="3146760"/>
            <a:ext cx="4015800" cy="1445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457200" y="771480"/>
            <a:ext cx="8229240" cy="712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sr-Latn-R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457200" y="1563480"/>
            <a:ext cx="2649600" cy="1445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3239640" y="1563480"/>
            <a:ext cx="2649600" cy="1445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 type="body"/>
          </p:nvPr>
        </p:nvSpPr>
        <p:spPr>
          <a:xfrm>
            <a:off x="6022080" y="1563480"/>
            <a:ext cx="2649600" cy="1445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 type="body"/>
          </p:nvPr>
        </p:nvSpPr>
        <p:spPr>
          <a:xfrm>
            <a:off x="457200" y="3146760"/>
            <a:ext cx="2649600" cy="1445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 type="body"/>
          </p:nvPr>
        </p:nvSpPr>
        <p:spPr>
          <a:xfrm>
            <a:off x="3239640" y="3146760"/>
            <a:ext cx="2649600" cy="1445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 type="body"/>
          </p:nvPr>
        </p:nvSpPr>
        <p:spPr>
          <a:xfrm>
            <a:off x="6022080" y="3146760"/>
            <a:ext cx="2649600" cy="1445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EA-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1913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771480"/>
            <a:ext cx="8229240" cy="712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sr-Latn-R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subTitle"/>
          </p:nvPr>
        </p:nvSpPr>
        <p:spPr>
          <a:xfrm>
            <a:off x="457200" y="1563480"/>
            <a:ext cx="8229240" cy="30304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3200" b="0" strike="noStrike" spc="-1">
              <a:latin typeface="Arial"/>
            </a:endParaRPr>
          </a:p>
        </p:txBody>
      </p:sp>
      <p:pic>
        <p:nvPicPr>
          <p:cNvPr id="4" name="Picture 3" descr="GEA-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1913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771480"/>
            <a:ext cx="8229240" cy="712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sr-Latn-R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563480"/>
            <a:ext cx="8229240" cy="3030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32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4" name="Picture 3" descr="GEA-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1913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57200" y="771480"/>
            <a:ext cx="8229240" cy="712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sr-Latn-R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457200" y="1563480"/>
            <a:ext cx="4015800" cy="3030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4674240" y="1563480"/>
            <a:ext cx="4015800" cy="3030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32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5" name="Picture 4" descr="GEA-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1913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771480"/>
            <a:ext cx="8229240" cy="712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sr-Latn-RS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subTitle"/>
          </p:nvPr>
        </p:nvSpPr>
        <p:spPr>
          <a:xfrm>
            <a:off x="457200" y="771480"/>
            <a:ext cx="8229240" cy="3305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771480"/>
            <a:ext cx="8229240" cy="712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sr-Latn-R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563480"/>
            <a:ext cx="4015800" cy="1445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563480"/>
            <a:ext cx="4015800" cy="3030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57200" y="3146760"/>
            <a:ext cx="4015800" cy="1445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771480"/>
            <a:ext cx="8229240" cy="712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sr-Latn-RS" sz="18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457200" y="1563480"/>
            <a:ext cx="8229240" cy="30304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771480"/>
            <a:ext cx="8229240" cy="712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sr-Latn-R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563480"/>
            <a:ext cx="4015800" cy="3030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674240" y="1563480"/>
            <a:ext cx="4015800" cy="1445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4674240" y="3146760"/>
            <a:ext cx="4015800" cy="1445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771480"/>
            <a:ext cx="8229240" cy="712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sr-Latn-R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563480"/>
            <a:ext cx="4015800" cy="1445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674240" y="1563480"/>
            <a:ext cx="4015800" cy="1445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457200" y="3146760"/>
            <a:ext cx="8229240" cy="1445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771480"/>
            <a:ext cx="8229240" cy="712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sr-Latn-R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563480"/>
            <a:ext cx="8229240" cy="1445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57200" y="3146760"/>
            <a:ext cx="8229240" cy="1445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457200" y="771480"/>
            <a:ext cx="8229240" cy="712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sr-Latn-R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457200" y="1563480"/>
            <a:ext cx="4015800" cy="1445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4674240" y="1563480"/>
            <a:ext cx="4015800" cy="1445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 type="body"/>
          </p:nvPr>
        </p:nvSpPr>
        <p:spPr>
          <a:xfrm>
            <a:off x="457200" y="3146760"/>
            <a:ext cx="4015800" cy="1445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5"/>
          <p:cNvSpPr>
            <a:spLocks noGrp="1"/>
          </p:cNvSpPr>
          <p:nvPr>
            <p:ph type="body"/>
          </p:nvPr>
        </p:nvSpPr>
        <p:spPr>
          <a:xfrm>
            <a:off x="4674240" y="3146760"/>
            <a:ext cx="4015800" cy="1445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457200" y="771480"/>
            <a:ext cx="8229240" cy="712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sr-Latn-R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457200" y="1563480"/>
            <a:ext cx="2649600" cy="1445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3239640" y="1563480"/>
            <a:ext cx="2649600" cy="1445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4"/>
          <p:cNvSpPr>
            <a:spLocks noGrp="1"/>
          </p:cNvSpPr>
          <p:nvPr>
            <p:ph type="body"/>
          </p:nvPr>
        </p:nvSpPr>
        <p:spPr>
          <a:xfrm>
            <a:off x="6022080" y="1563480"/>
            <a:ext cx="2649600" cy="1445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5"/>
          <p:cNvSpPr>
            <a:spLocks noGrp="1"/>
          </p:cNvSpPr>
          <p:nvPr>
            <p:ph type="body"/>
          </p:nvPr>
        </p:nvSpPr>
        <p:spPr>
          <a:xfrm>
            <a:off x="457200" y="3146760"/>
            <a:ext cx="2649600" cy="1445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2" name="PlaceHolder 6"/>
          <p:cNvSpPr>
            <a:spLocks noGrp="1"/>
          </p:cNvSpPr>
          <p:nvPr>
            <p:ph type="body"/>
          </p:nvPr>
        </p:nvSpPr>
        <p:spPr>
          <a:xfrm>
            <a:off x="3239640" y="3146760"/>
            <a:ext cx="2649600" cy="1445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" name="PlaceHolder 7"/>
          <p:cNvSpPr>
            <a:spLocks noGrp="1"/>
          </p:cNvSpPr>
          <p:nvPr>
            <p:ph type="body"/>
          </p:nvPr>
        </p:nvSpPr>
        <p:spPr>
          <a:xfrm>
            <a:off x="6022080" y="3146760"/>
            <a:ext cx="2649600" cy="1445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57200" y="771480"/>
            <a:ext cx="8229240" cy="712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sr-Latn-R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457200" y="1563480"/>
            <a:ext cx="8229240" cy="3030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771480"/>
            <a:ext cx="8229240" cy="712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sr-Latn-R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457200" y="1563480"/>
            <a:ext cx="4015800" cy="3030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4674240" y="1563480"/>
            <a:ext cx="4015800" cy="3030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771480"/>
            <a:ext cx="8229240" cy="712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sr-Latn-RS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457200" y="771480"/>
            <a:ext cx="8229240" cy="3305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771480"/>
            <a:ext cx="8229240" cy="712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sr-Latn-R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563480"/>
            <a:ext cx="4015800" cy="1445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563480"/>
            <a:ext cx="4015800" cy="3030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57200" y="3146760"/>
            <a:ext cx="4015800" cy="1445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771480"/>
            <a:ext cx="8229240" cy="712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sr-Latn-R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563480"/>
            <a:ext cx="4015800" cy="3030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563480"/>
            <a:ext cx="4015800" cy="1445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674240" y="3146760"/>
            <a:ext cx="4015800" cy="1445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771480"/>
            <a:ext cx="8229240" cy="712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sr-Latn-R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563480"/>
            <a:ext cx="4015800" cy="1445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674240" y="1563480"/>
            <a:ext cx="4015800" cy="1445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457200" y="3146760"/>
            <a:ext cx="8229240" cy="1445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/>
          <p:nvPr/>
        </p:nvPicPr>
        <p:blipFill>
          <a:blip r:embed="rId14" cstate="print"/>
          <a:stretch/>
        </p:blipFill>
        <p:spPr>
          <a:xfrm>
            <a:off x="3708000" y="4809960"/>
            <a:ext cx="1728000" cy="333360"/>
          </a:xfrm>
          <a:prstGeom prst="rect">
            <a:avLst/>
          </a:prstGeom>
          <a:ln>
            <a:noFill/>
          </a:ln>
        </p:spPr>
      </p:pic>
      <p:sp>
        <p:nvSpPr>
          <p:cNvPr id="2" name="PlaceHolder 2"/>
          <p:cNvSpPr>
            <a:spLocks noGrp="1"/>
          </p:cNvSpPr>
          <p:nvPr>
            <p:ph type="title"/>
          </p:nvPr>
        </p:nvSpPr>
        <p:spPr>
          <a:xfrm>
            <a:off x="685800" y="1597680"/>
            <a:ext cx="7772040" cy="110232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sr-Latn-RS" sz="4400" b="0" strike="noStrike" spc="-1">
                <a:solidFill>
                  <a:srgbClr val="000000"/>
                </a:solidFill>
                <a:latin typeface="Calibri"/>
              </a:rPr>
              <a:t>Click to edit Master title style</a:t>
            </a:r>
          </a:p>
        </p:txBody>
      </p:sp>
      <p:sp>
        <p:nvSpPr>
          <p:cNvPr id="3" name="PlaceHolder 3"/>
          <p:cNvSpPr>
            <a:spLocks noGrp="1"/>
          </p:cNvSpPr>
          <p:nvPr>
            <p:ph type="dt"/>
          </p:nvPr>
        </p:nvSpPr>
        <p:spPr>
          <a:xfrm>
            <a:off x="457200" y="4767120"/>
            <a:ext cx="2133360" cy="2736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EF7D91B8-CFF6-4E72-8417-6E8F4862D1D6}" type="datetime">
              <a:rPr lang="hr-HR" sz="1200" b="0" strike="noStrike" spc="-1">
                <a:solidFill>
                  <a:srgbClr val="8B8B8B"/>
                </a:solidFill>
                <a:latin typeface="Calibri"/>
              </a:rPr>
              <a:pPr>
                <a:lnSpc>
                  <a:spcPct val="100000"/>
                </a:lnSpc>
              </a:pPr>
              <a:t>21.8.2020.</a:t>
            </a:fld>
            <a:endParaRPr lang="hr-HR" sz="1200" b="0" strike="noStrike" spc="-1">
              <a:latin typeface="Times New Roman"/>
            </a:endParaRPr>
          </a:p>
        </p:txBody>
      </p:sp>
      <p:sp>
        <p:nvSpPr>
          <p:cNvPr id="4" name="PlaceHolder 4"/>
          <p:cNvSpPr>
            <a:spLocks noGrp="1"/>
          </p:cNvSpPr>
          <p:nvPr>
            <p:ph type="sldNum"/>
          </p:nvPr>
        </p:nvSpPr>
        <p:spPr>
          <a:xfrm>
            <a:off x="6553080" y="4767120"/>
            <a:ext cx="2133360" cy="2736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07B9B9A6-05AA-4917-A1A9-461B2B9A2271}" type="slidenum">
              <a:rPr lang="hr-HR" sz="1200" b="0" strike="noStrike" spc="-1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hr-HR" sz="1200" b="0" strike="noStrike" spc="-1">
              <a:latin typeface="Times New Roman"/>
            </a:endParaRPr>
          </a:p>
        </p:txBody>
      </p:sp>
      <p:sp>
        <p:nvSpPr>
          <p:cNvPr id="5" name="PlaceHolder 5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r-Latn-RS" sz="3200" b="0" strike="noStrike" spc="-1">
                <a:solidFill>
                  <a:srgbClr val="000000"/>
                </a:solidFill>
                <a:latin typeface="Calibri"/>
              </a:rPr>
              <a:t>Kliknite za uređivanje oblika teksta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sr-Latn-RS" sz="2400" b="0" strike="noStrike" spc="-1">
                <a:solidFill>
                  <a:srgbClr val="000000"/>
                </a:solidFill>
                <a:latin typeface="Calibri"/>
              </a:rPr>
              <a:t>Druga razina konture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r-Latn-RS" sz="2000" b="0" strike="noStrike" spc="-1">
                <a:solidFill>
                  <a:srgbClr val="000000"/>
                </a:solidFill>
                <a:latin typeface="Calibri"/>
              </a:rPr>
              <a:t>Treća razina konture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sr-Latn-RS" sz="2000" b="0" strike="noStrike" spc="-1">
                <a:solidFill>
                  <a:srgbClr val="000000"/>
                </a:solidFill>
                <a:latin typeface="Calibri"/>
              </a:rPr>
              <a:t>Četvrta razina kontura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r-Latn-RS" sz="2000" b="0" strike="noStrike" spc="-1">
                <a:solidFill>
                  <a:srgbClr val="000000"/>
                </a:solidFill>
                <a:latin typeface="Calibri"/>
              </a:rPr>
              <a:t>Peta razina kontura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r-Latn-RS" sz="2000" b="0" strike="noStrike" spc="-1">
                <a:solidFill>
                  <a:srgbClr val="000000"/>
                </a:solidFill>
                <a:latin typeface="Calibri"/>
              </a:rPr>
              <a:t>Šesta razina kontura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r-Latn-RS" sz="2000" b="0" strike="noStrike" spc="-1">
                <a:solidFill>
                  <a:srgbClr val="000000"/>
                </a:solidFill>
                <a:latin typeface="Calibri"/>
              </a:rPr>
              <a:t>Sedma razina konture</a:t>
            </a:r>
          </a:p>
        </p:txBody>
      </p:sp>
      <p:pic>
        <p:nvPicPr>
          <p:cNvPr id="8" name="Picture 7" descr="GEA-2.jpg"/>
          <p:cNvPicPr>
            <a:picLocks noChangeAspect="1"/>
          </p:cNvPicPr>
          <p:nvPr userDrawn="1"/>
        </p:nvPicPr>
        <p:blipFill>
          <a:blip r:embed="rId15" cstate="print"/>
          <a:stretch>
            <a:fillRect/>
          </a:stretch>
        </p:blipFill>
        <p:spPr>
          <a:xfrm>
            <a:off x="0" y="0"/>
            <a:ext cx="9144000" cy="71913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CustomShape 1"/>
          <p:cNvSpPr/>
          <p:nvPr/>
        </p:nvSpPr>
        <p:spPr>
          <a:xfrm>
            <a:off x="0" y="0"/>
            <a:ext cx="9143640" cy="71964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43" name="Picture 2"/>
          <p:cNvPicPr/>
          <p:nvPr/>
        </p:nvPicPr>
        <p:blipFill>
          <a:blip r:embed="rId14" cstate="print"/>
          <a:stretch/>
        </p:blipFill>
        <p:spPr>
          <a:xfrm>
            <a:off x="3708000" y="4809960"/>
            <a:ext cx="1728000" cy="333360"/>
          </a:xfrm>
          <a:prstGeom prst="rect">
            <a:avLst/>
          </a:prstGeom>
          <a:ln>
            <a:noFill/>
          </a:ln>
        </p:spPr>
      </p:pic>
      <p:sp>
        <p:nvSpPr>
          <p:cNvPr id="44" name="PlaceHolder 2"/>
          <p:cNvSpPr>
            <a:spLocks noGrp="1"/>
          </p:cNvSpPr>
          <p:nvPr>
            <p:ph type="title"/>
          </p:nvPr>
        </p:nvSpPr>
        <p:spPr>
          <a:xfrm>
            <a:off x="457200" y="771480"/>
            <a:ext cx="8229240" cy="7128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sr-Latn-RS" sz="4400" b="0" strike="noStrike" spc="-1">
                <a:solidFill>
                  <a:srgbClr val="000000"/>
                </a:solidFill>
                <a:latin typeface="Calibri"/>
              </a:rPr>
              <a:t>Click to edit Master title style</a:t>
            </a:r>
          </a:p>
        </p:txBody>
      </p:sp>
      <p:sp>
        <p:nvSpPr>
          <p:cNvPr id="45" name="PlaceHolder 3"/>
          <p:cNvSpPr>
            <a:spLocks noGrp="1"/>
          </p:cNvSpPr>
          <p:nvPr>
            <p:ph type="body"/>
          </p:nvPr>
        </p:nvSpPr>
        <p:spPr>
          <a:xfrm>
            <a:off x="457200" y="1563480"/>
            <a:ext cx="8229240" cy="303048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sr-Latn-RS" sz="3200" b="0" strike="noStrike" spc="-1">
                <a:solidFill>
                  <a:srgbClr val="000000"/>
                </a:solidFill>
                <a:latin typeface="Calibri"/>
              </a:rPr>
              <a:t>Click to edit Master text styles</a:t>
            </a:r>
          </a:p>
          <a:p>
            <a:pPr marL="743040" lvl="1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lang="sr-Latn-RS" sz="2800" b="0" strike="noStrike" spc="-1">
                <a:solidFill>
                  <a:srgbClr val="000000"/>
                </a:solidFill>
                <a:latin typeface="Calibri"/>
              </a:rPr>
              <a:t>Second level</a:t>
            </a:r>
          </a:p>
          <a:p>
            <a:pPr marL="1143000" lvl="2" indent="-2282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sr-Latn-RS" sz="2400" b="0" strike="noStrike" spc="-1">
                <a:solidFill>
                  <a:srgbClr val="000000"/>
                </a:solidFill>
                <a:latin typeface="Calibri"/>
              </a:rPr>
              <a:t>Third level</a:t>
            </a:r>
          </a:p>
          <a:p>
            <a:pPr marL="1600200" lvl="3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lang="sr-Latn-RS" sz="2000" b="0" strike="noStrike" spc="-1">
                <a:solidFill>
                  <a:srgbClr val="000000"/>
                </a:solidFill>
                <a:latin typeface="Calibri"/>
              </a:rPr>
              <a:t>Fourth level</a:t>
            </a:r>
          </a:p>
          <a:p>
            <a:pPr marL="2057400" lvl="4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lang="sr-Latn-RS" sz="2000" b="0" strike="noStrike" spc="-1">
                <a:solidFill>
                  <a:srgbClr val="000000"/>
                </a:solidFill>
                <a:latin typeface="Calibri"/>
              </a:rPr>
              <a:t>Fifth level</a:t>
            </a:r>
          </a:p>
        </p:txBody>
      </p:sp>
      <p:sp>
        <p:nvSpPr>
          <p:cNvPr id="46" name="PlaceHolder 4"/>
          <p:cNvSpPr>
            <a:spLocks noGrp="1"/>
          </p:cNvSpPr>
          <p:nvPr>
            <p:ph type="dt"/>
          </p:nvPr>
        </p:nvSpPr>
        <p:spPr>
          <a:xfrm>
            <a:off x="457200" y="4767120"/>
            <a:ext cx="2133360" cy="2736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07DEFC52-A4A9-470B-B188-3FB030B00B49}" type="datetime">
              <a:rPr lang="hr-HR" sz="1200" b="0" strike="noStrike" spc="-1">
                <a:solidFill>
                  <a:srgbClr val="8B8B8B"/>
                </a:solidFill>
                <a:latin typeface="Calibri"/>
              </a:rPr>
              <a:pPr>
                <a:lnSpc>
                  <a:spcPct val="100000"/>
                </a:lnSpc>
              </a:pPr>
              <a:t>21.8.2020.</a:t>
            </a:fld>
            <a:endParaRPr lang="hr-HR" sz="1200" b="0" strike="noStrike" spc="-1">
              <a:latin typeface="Times New Roman"/>
            </a:endParaRPr>
          </a:p>
        </p:txBody>
      </p:sp>
      <p:sp>
        <p:nvSpPr>
          <p:cNvPr id="47" name="PlaceHolder 5"/>
          <p:cNvSpPr>
            <a:spLocks noGrp="1"/>
          </p:cNvSpPr>
          <p:nvPr>
            <p:ph type="sldNum"/>
          </p:nvPr>
        </p:nvSpPr>
        <p:spPr>
          <a:xfrm>
            <a:off x="6553080" y="4767120"/>
            <a:ext cx="2133360" cy="2736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EFFC58DA-A40A-4E9F-A449-397FF9C5F97B}" type="slidenum">
              <a:rPr lang="hr-HR" sz="1200" b="0" strike="noStrike" spc="-1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hr-HR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extShape 1"/>
          <p:cNvSpPr txBox="1"/>
          <p:nvPr/>
        </p:nvSpPr>
        <p:spPr>
          <a:xfrm>
            <a:off x="685800" y="1597680"/>
            <a:ext cx="7772040" cy="11023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/>
            <a:r>
              <a:rPr lang="sr-Latn-RS" sz="3600" b="0" strike="noStrike" spc="-1" dirty="0">
                <a:solidFill>
                  <a:srgbClr val="000000"/>
                </a:solidFill>
                <a:latin typeface="Calibri"/>
              </a:rPr>
              <a:t>Prirodno i prostorno kretanje stanovništva Hrvatske</a:t>
            </a:r>
          </a:p>
        </p:txBody>
      </p:sp>
      <p:sp>
        <p:nvSpPr>
          <p:cNvPr id="85" name="TextShape 2"/>
          <p:cNvSpPr txBox="1"/>
          <p:nvPr/>
        </p:nvSpPr>
        <p:spPr>
          <a:xfrm>
            <a:off x="4260273" y="3932869"/>
            <a:ext cx="6400440" cy="131400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hr-HR" sz="2400" b="0" strike="noStrike" spc="-1" dirty="0">
                <a:latin typeface="Arial"/>
              </a:rPr>
              <a:t>Stanovništvo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F7F4158-EC01-42F0-A66B-4B472BAC12F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7212" y="866775"/>
            <a:ext cx="8029575" cy="340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159816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A00F246-6956-40F0-A577-4607FD8183A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04800" y="117100"/>
            <a:ext cx="3180434" cy="49093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7EB98CD-864D-4A56-B46F-92A24980D618}"/>
              </a:ext>
            </a:extLst>
          </p:cNvPr>
          <p:cNvSpPr/>
          <p:nvPr/>
        </p:nvSpPr>
        <p:spPr>
          <a:xfrm>
            <a:off x="182838" y="1626973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sz="2400" i="1" dirty="0">
                <a:latin typeface="Calibri" panose="020F0502020204030204" pitchFamily="34" charset="0"/>
                <a:cs typeface="Calibri" panose="020F0502020204030204" pitchFamily="34" charset="0"/>
              </a:rPr>
              <a:t>Proučite kartu. Ispišite u bilježnice broj iseljenih Hrvata na područje Europe.</a:t>
            </a:r>
          </a:p>
          <a:p>
            <a:r>
              <a:rPr lang="hr-HR" sz="2400" i="1" dirty="0">
                <a:latin typeface="Calibri" panose="020F0502020204030204" pitchFamily="34" charset="0"/>
                <a:cs typeface="Calibri" panose="020F0502020204030204" pitchFamily="34" charset="0"/>
              </a:rPr>
              <a:t>Poznajete li nekoga od vama bliskih ljudi ili poznanika koji je iselio u neku od ovih država?</a:t>
            </a:r>
          </a:p>
        </p:txBody>
      </p:sp>
    </p:spTree>
    <p:extLst>
      <p:ext uri="{BB962C8B-B14F-4D97-AF65-F5344CB8AC3E}">
        <p14:creationId xmlns:p14="http://schemas.microsoft.com/office/powerpoint/2010/main" xmlns="" val="31162562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21BB624-C93A-4B3E-9029-DB07BC98D8AB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277200" y="1075956"/>
            <a:ext cx="8229240" cy="2991588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hr-HR" sz="2400" dirty="0">
                <a:latin typeface="Calibri" panose="020F0502020204030204" pitchFamily="34" charset="0"/>
                <a:cs typeface="Calibri" panose="020F0502020204030204" pitchFamily="34" charset="0"/>
              </a:rPr>
              <a:t>UNUTARNJE MIGRACIJE: najvažnije unutarnje migracije u Hrvatskoj su </a:t>
            </a:r>
            <a:r>
              <a:rPr lang="hr-HR" sz="2400" b="1" dirty="0">
                <a:latin typeface="Calibri" panose="020F0502020204030204" pitchFamily="34" charset="0"/>
                <a:cs typeface="Calibri" panose="020F0502020204030204" pitchFamily="34" charset="0"/>
              </a:rPr>
              <a:t>iz sela u gradove</a:t>
            </a:r>
          </a:p>
          <a:p>
            <a:r>
              <a:rPr lang="hr-HR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endParaRPr lang="hr-HR" sz="24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hr-HR" sz="2400" i="1" dirty="0">
                <a:latin typeface="Calibri" panose="020F0502020204030204" pitchFamily="34" charset="0"/>
                <a:cs typeface="Calibri" panose="020F0502020204030204" pitchFamily="34" charset="0"/>
              </a:rPr>
              <a:t>Ima li u vašem zavičaju kakvih primjera gradskih ili prigradskih naselja s porastom broja stanovnika? Ima li seoskih naselja koja gube stanovništvo, pa i izumiru? </a:t>
            </a:r>
          </a:p>
          <a:p>
            <a:endParaRPr lang="hr-HR" sz="24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hr-HR" sz="2400" dirty="0">
                <a:latin typeface="Calibri" panose="020F0502020204030204" pitchFamily="34" charset="0"/>
                <a:cs typeface="Calibri" panose="020F0502020204030204" pitchFamily="34" charset="0"/>
              </a:rPr>
              <a:t>sezonske migracije</a:t>
            </a:r>
          </a:p>
        </p:txBody>
      </p:sp>
    </p:spTree>
    <p:extLst>
      <p:ext uri="{BB962C8B-B14F-4D97-AF65-F5344CB8AC3E}">
        <p14:creationId xmlns:p14="http://schemas.microsoft.com/office/powerpoint/2010/main" xmlns="" val="37412125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9123786-35D9-4330-A674-19250BAC9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06281"/>
            <a:ext cx="8229240" cy="443198"/>
          </a:xfrm>
        </p:spPr>
        <p:txBody>
          <a:bodyPr/>
          <a:lstStyle/>
          <a:p>
            <a:r>
              <a:rPr lang="hr-HR" sz="3200" dirty="0">
                <a:latin typeface="Calibri" panose="020F0502020204030204" pitchFamily="34" charset="0"/>
                <a:cs typeface="Calibri" panose="020F0502020204030204" pitchFamily="34" charset="0"/>
              </a:rPr>
              <a:t>Useljavanje u Hrvatsku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1376F92-3E08-4CFA-B13E-CB2522F12996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526472" y="1728068"/>
            <a:ext cx="8229240" cy="997196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hr-HR" sz="2400" dirty="0">
                <a:latin typeface="Calibri" panose="020F0502020204030204" pitchFamily="34" charset="0"/>
                <a:cs typeface="Calibri" panose="020F0502020204030204" pitchFamily="34" charset="0"/>
              </a:rPr>
              <a:t>iz BiH, Srbije, Kosova, Makedonije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hr-HR" sz="2400" dirty="0">
                <a:latin typeface="Calibri" panose="020F0502020204030204" pitchFamily="34" charset="0"/>
                <a:cs typeface="Calibri" panose="020F0502020204030204" pitchFamily="34" charset="0"/>
              </a:rPr>
              <a:t>useljavanja je bilo i za raspada Jugoslavije, posebno Hrvata iz Bosne i Hercegovine, a nastavlja se i danas</a:t>
            </a:r>
          </a:p>
        </p:txBody>
      </p:sp>
    </p:spTree>
    <p:extLst>
      <p:ext uri="{BB962C8B-B14F-4D97-AF65-F5344CB8AC3E}">
        <p14:creationId xmlns:p14="http://schemas.microsoft.com/office/powerpoint/2010/main" xmlns="" val="28479464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641362A-51D6-453E-8111-5255952823A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66575" y="202800"/>
            <a:ext cx="5734050" cy="483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528794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4E531AA-B31C-4381-AE25-1C0F852A669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22400" y="1047603"/>
            <a:ext cx="3867450" cy="3324418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0C10D64-40EE-45E3-B34A-0C00B885C235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457380" y="1270920"/>
            <a:ext cx="8229240" cy="332399"/>
          </a:xfrm>
        </p:spPr>
        <p:txBody>
          <a:bodyPr/>
          <a:lstStyle/>
          <a:p>
            <a:pPr marL="0" indent="0">
              <a:buNone/>
            </a:pPr>
            <a:r>
              <a:rPr lang="hr-HR" sz="2400" dirty="0">
                <a:latin typeface="Calibri" panose="020F0502020204030204" pitchFamily="34" charset="0"/>
                <a:cs typeface="Calibri" panose="020F0502020204030204" pitchFamily="34" charset="0"/>
              </a:rPr>
              <a:t>Zadatak: </a:t>
            </a:r>
          </a:p>
        </p:txBody>
      </p:sp>
    </p:spTree>
    <p:extLst>
      <p:ext uri="{BB962C8B-B14F-4D97-AF65-F5344CB8AC3E}">
        <p14:creationId xmlns:p14="http://schemas.microsoft.com/office/powerpoint/2010/main" xmlns="" val="2722210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FE34B1F-CE00-42AE-B172-DB8FB0FA5B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78581"/>
            <a:ext cx="8229240" cy="498598"/>
          </a:xfrm>
        </p:spPr>
        <p:txBody>
          <a:bodyPr/>
          <a:lstStyle/>
          <a:p>
            <a:r>
              <a:rPr lang="hr-HR" sz="3600" dirty="0">
                <a:latin typeface="Calibri" panose="020F0502020204030204" pitchFamily="34" charset="0"/>
                <a:cs typeface="Calibri" panose="020F0502020204030204" pitchFamily="34" charset="0"/>
              </a:rPr>
              <a:t>Ponovimo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1730210-76D1-420A-A0B5-54A8EF1D5356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457200" y="2496021"/>
            <a:ext cx="8229240" cy="387798"/>
          </a:xfrm>
        </p:spPr>
        <p:txBody>
          <a:bodyPr/>
          <a:lstStyle/>
          <a:p>
            <a:pPr marL="0" indent="0">
              <a:buNone/>
            </a:pPr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Riješite radnu bilježnicu.</a:t>
            </a:r>
          </a:p>
        </p:txBody>
      </p:sp>
    </p:spTree>
    <p:extLst>
      <p:ext uri="{BB962C8B-B14F-4D97-AF65-F5344CB8AC3E}">
        <p14:creationId xmlns:p14="http://schemas.microsoft.com/office/powerpoint/2010/main" xmlns="" val="26236543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9171688-7251-4A9A-9485-3EE043C9E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06281"/>
            <a:ext cx="8229240" cy="443198"/>
          </a:xfrm>
        </p:spPr>
        <p:txBody>
          <a:bodyPr/>
          <a:lstStyle/>
          <a:p>
            <a:r>
              <a:rPr lang="hr-HR" sz="3200" dirty="0">
                <a:latin typeface="Calibri" panose="020F0502020204030204" pitchFamily="34" charset="0"/>
                <a:cs typeface="Calibri" panose="020F0502020204030204" pitchFamily="34" charset="0"/>
              </a:rPr>
              <a:t>Izradila: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40D517E-FAF4-4760-A603-2E0D33B8D2F3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457200" y="1989820"/>
            <a:ext cx="8376840" cy="276999"/>
          </a:xfrm>
        </p:spPr>
        <p:txBody>
          <a:bodyPr/>
          <a:lstStyle/>
          <a:p>
            <a:pPr marL="0" indent="0">
              <a:buNone/>
            </a:pPr>
            <a:r>
              <a:rPr lang="hr-HR" sz="2000" dirty="0"/>
              <a:t>Marija Ros Kozarić,prof.</a:t>
            </a:r>
          </a:p>
        </p:txBody>
      </p:sp>
    </p:spTree>
    <p:extLst>
      <p:ext uri="{BB962C8B-B14F-4D97-AF65-F5344CB8AC3E}">
        <p14:creationId xmlns:p14="http://schemas.microsoft.com/office/powerpoint/2010/main" xmlns="" val="35435869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extShape 1"/>
          <p:cNvSpPr txBox="1"/>
          <p:nvPr/>
        </p:nvSpPr>
        <p:spPr>
          <a:xfrm>
            <a:off x="457200" y="771479"/>
            <a:ext cx="8229240" cy="3966775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 err="1"/>
              <a:t>obja</a:t>
            </a:r>
            <a:r>
              <a:rPr lang="hr-HR" i="1" dirty="0"/>
              <a:t>sniti</a:t>
            </a:r>
            <a:r>
              <a:rPr lang="en-US" i="1" dirty="0"/>
              <a:t> </a:t>
            </a:r>
            <a:r>
              <a:rPr lang="en-US" i="1" dirty="0" err="1"/>
              <a:t>prirodno</a:t>
            </a:r>
            <a:r>
              <a:rPr lang="en-US" i="1" dirty="0"/>
              <a:t> </a:t>
            </a:r>
            <a:r>
              <a:rPr lang="en-US" i="1" dirty="0" err="1"/>
              <a:t>i</a:t>
            </a:r>
            <a:r>
              <a:rPr lang="en-US" i="1" dirty="0"/>
              <a:t> </a:t>
            </a:r>
            <a:r>
              <a:rPr lang="en-US" i="1" dirty="0" err="1"/>
              <a:t>prostorno</a:t>
            </a:r>
            <a:r>
              <a:rPr lang="en-US" i="1" dirty="0"/>
              <a:t> </a:t>
            </a:r>
            <a:r>
              <a:rPr lang="en-US" i="1" dirty="0" err="1"/>
              <a:t>kretanje</a:t>
            </a:r>
            <a:r>
              <a:rPr lang="en-US" i="1" dirty="0"/>
              <a:t> </a:t>
            </a:r>
            <a:r>
              <a:rPr lang="en-US" i="1" dirty="0" err="1"/>
              <a:t>stanovništva</a:t>
            </a:r>
            <a:r>
              <a:rPr lang="en-US" i="1" dirty="0"/>
              <a:t> </a:t>
            </a:r>
            <a:r>
              <a:rPr lang="en-US" i="1" dirty="0" err="1"/>
              <a:t>Hrvatske</a:t>
            </a:r>
            <a:endParaRPr lang="hr-HR" i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i="1" dirty="0"/>
              <a:t>analizirati opće kretanje stanovništva koristeći se jednostavnim dijagramima (linijskim, stupčastim) i tematskim kartama</a:t>
            </a:r>
            <a:endParaRPr lang="sr-Latn-RS" sz="18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7" name="TextShape 2"/>
          <p:cNvSpPr txBox="1"/>
          <p:nvPr/>
        </p:nvSpPr>
        <p:spPr>
          <a:xfrm>
            <a:off x="457200" y="1563480"/>
            <a:ext cx="8229240" cy="303048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endParaRPr lang="sr-Latn-RS" sz="32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F164CB8-2864-4945-8D71-C435F966E135}"/>
              </a:ext>
            </a:extLst>
          </p:cNvPr>
          <p:cNvSpPr txBox="1"/>
          <p:nvPr/>
        </p:nvSpPr>
        <p:spPr>
          <a:xfrm>
            <a:off x="167753" y="943234"/>
            <a:ext cx="79109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>
                <a:latin typeface="Calibri" panose="020F0502020204030204" pitchFamily="34" charset="0"/>
                <a:cs typeface="Calibri" panose="020F0502020204030204" pitchFamily="34" charset="0"/>
              </a:rPr>
              <a:t>Nakon današnjeg sata moći ćeš...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873A8CD-C038-4C6C-A1A1-9CA460A20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309" y="234335"/>
            <a:ext cx="8229240" cy="443198"/>
          </a:xfrm>
        </p:spPr>
        <p:txBody>
          <a:bodyPr/>
          <a:lstStyle/>
          <a:p>
            <a:r>
              <a:rPr lang="hr-HR" sz="3200" dirty="0">
                <a:latin typeface="Calibri" panose="020F0502020204030204" pitchFamily="34" charset="0"/>
                <a:cs typeface="Calibri" panose="020F0502020204030204" pitchFamily="34" charset="0"/>
              </a:rPr>
              <a:t>Prirodno kretanje stanovništva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679970A-24B0-4EB2-AC1D-A2D1734E722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0055" y="1023937"/>
            <a:ext cx="5486400" cy="37052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AC8C459-716A-4648-960A-91F1C1D8CB68}"/>
              </a:ext>
            </a:extLst>
          </p:cNvPr>
          <p:cNvSpPr txBox="1"/>
          <p:nvPr/>
        </p:nvSpPr>
        <p:spPr>
          <a:xfrm>
            <a:off x="5521036" y="3150067"/>
            <a:ext cx="353290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i="1" dirty="0">
                <a:latin typeface="Calibri" panose="020F0502020204030204" pitchFamily="34" charset="0"/>
                <a:cs typeface="Calibri" panose="020F0502020204030204" pitchFamily="34" charset="0"/>
              </a:rPr>
              <a:t>Opišite što se događa s brojem živorođenih i umrlih u 20.st?</a:t>
            </a:r>
          </a:p>
          <a:p>
            <a:r>
              <a:rPr lang="hr-HR" sz="2400" i="1" dirty="0">
                <a:latin typeface="Calibri" panose="020F0502020204030204" pitchFamily="34" charset="0"/>
                <a:cs typeface="Calibri" panose="020F0502020204030204" pitchFamily="34" charset="0"/>
              </a:rPr>
              <a:t>Koje promjene primjećujete u 21.st.?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9AD3A71-936E-4FE4-83EC-23A79CCADA4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54782" y="455934"/>
            <a:ext cx="3532909" cy="2535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66600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783BCF5-9433-4339-8402-85D14D71E62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88065" y="1650535"/>
            <a:ext cx="3381808" cy="332778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559987B-57D4-4D0C-9B0C-711B587408A9}"/>
              </a:ext>
            </a:extLst>
          </p:cNvPr>
          <p:cNvSpPr txBox="1"/>
          <p:nvPr/>
        </p:nvSpPr>
        <p:spPr>
          <a:xfrm>
            <a:off x="5036128" y="901723"/>
            <a:ext cx="306185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hr-HR" sz="2400" dirty="0">
                <a:latin typeface="Calibri" panose="020F0502020204030204" pitchFamily="34" charset="0"/>
                <a:cs typeface="Calibri" panose="020F0502020204030204" pitchFamily="34" charset="0"/>
              </a:rPr>
              <a:t>stalni prirodni pad od kraja 20.st.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hr-HR" sz="2400" dirty="0">
                <a:latin typeface="Calibri" panose="020F0502020204030204" pitchFamily="34" charset="0"/>
                <a:cs typeface="Calibri" panose="020F0502020204030204" pitchFamily="34" charset="0"/>
              </a:rPr>
              <a:t> uzroci: </a:t>
            </a:r>
            <a:r>
              <a:rPr lang="hr-HR" sz="2400" b="1" dirty="0">
                <a:latin typeface="Calibri" panose="020F0502020204030204" pitchFamily="34" charset="0"/>
                <a:cs typeface="Calibri" panose="020F0502020204030204" pitchFamily="34" charset="0"/>
              </a:rPr>
              <a:t>trajnije iseljavanje </a:t>
            </a:r>
            <a:r>
              <a:rPr lang="hr-HR" sz="2400" dirty="0">
                <a:latin typeface="Calibri" panose="020F0502020204030204" pitchFamily="34" charset="0"/>
                <a:cs typeface="Calibri" panose="020F0502020204030204" pitchFamily="34" charset="0"/>
              </a:rPr>
              <a:t>pretežno mladog stanovništva (u dobi kada mogu imati djecu) te sve </a:t>
            </a:r>
            <a:r>
              <a:rPr lang="hr-HR" sz="2400" b="1" dirty="0">
                <a:latin typeface="Calibri" panose="020F0502020204030204" pitchFamily="34" charset="0"/>
                <a:cs typeface="Calibri" panose="020F0502020204030204" pitchFamily="34" charset="0"/>
              </a:rPr>
              <a:t>teže i kasnije zasnivanje obitelji i odlučivanje na djecu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5B000FF-702C-4E5E-86BE-485941F8478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0667" y="0"/>
            <a:ext cx="2568541" cy="2105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133761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ABC9B97-EBBD-4BD9-AB41-8CE6F3A11156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346364" y="1042212"/>
            <a:ext cx="8229240" cy="664797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hr-HR" sz="2400" dirty="0">
                <a:latin typeface="Calibri" panose="020F0502020204030204" pitchFamily="34" charset="0"/>
                <a:cs typeface="Calibri" panose="020F0502020204030204" pitchFamily="34" charset="0"/>
              </a:rPr>
              <a:t>posljedica prirodnog pada: </a:t>
            </a:r>
            <a:r>
              <a:rPr lang="hr-HR" sz="2400" b="1" dirty="0">
                <a:latin typeface="Calibri" panose="020F0502020204030204" pitchFamily="34" charset="0"/>
                <a:cs typeface="Calibri" panose="020F0502020204030204" pitchFamily="34" charset="0"/>
              </a:rPr>
              <a:t>starenje stanovništva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hr-HR" sz="2400" i="1" dirty="0">
                <a:latin typeface="Calibri" panose="020F0502020204030204" pitchFamily="34" charset="0"/>
                <a:cs typeface="Calibri" panose="020F0502020204030204" pitchFamily="34" charset="0"/>
              </a:rPr>
              <a:t>Koje su posljedice velikog udjela starog stanovništva?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0C9791E-065C-49BF-BDB6-C2FD76AF11A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81849" y="1815033"/>
            <a:ext cx="5419725" cy="311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737841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F3D3EB2-96F6-449E-8AE5-236C933BFBA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800" y="182340"/>
            <a:ext cx="4459432" cy="425868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876BEEC-B265-4381-B2A6-AB30A72E7081}"/>
              </a:ext>
            </a:extLst>
          </p:cNvPr>
          <p:cNvSpPr txBox="1"/>
          <p:nvPr/>
        </p:nvSpPr>
        <p:spPr>
          <a:xfrm>
            <a:off x="5256000" y="662400"/>
            <a:ext cx="34704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i="1" dirty="0">
                <a:latin typeface="Calibri" panose="020F0502020204030204" pitchFamily="34" charset="0"/>
                <a:cs typeface="Calibri" panose="020F0502020204030204" pitchFamily="34" charset="0"/>
              </a:rPr>
              <a:t>Pomoću priloga odredite:</a:t>
            </a:r>
          </a:p>
          <a:p>
            <a:pPr marL="342900" indent="-342900">
              <a:buAutoNum type="arabicPeriod"/>
            </a:pPr>
            <a:r>
              <a:rPr lang="hr-HR" sz="2400" i="1" dirty="0">
                <a:latin typeface="Calibri" panose="020F0502020204030204" pitchFamily="34" charset="0"/>
                <a:cs typeface="Calibri" panose="020F0502020204030204" pitchFamily="34" charset="0"/>
              </a:rPr>
              <a:t>Koje županije u RH bilježe najmanji prirodni pad stanovnika?</a:t>
            </a:r>
          </a:p>
          <a:p>
            <a:pPr marL="342900" indent="-342900">
              <a:buAutoNum type="arabicPeriod"/>
            </a:pPr>
            <a:r>
              <a:rPr lang="hr-HR" sz="2400" i="1" dirty="0">
                <a:latin typeface="Calibri" panose="020F0502020204030204" pitchFamily="34" charset="0"/>
                <a:cs typeface="Calibri" panose="020F0502020204030204" pitchFamily="34" charset="0"/>
              </a:rPr>
              <a:t>Koje županije bilježe najveći prirodni pad stanovnika?</a:t>
            </a:r>
          </a:p>
          <a:p>
            <a:pPr marL="342900" indent="-342900">
              <a:buAutoNum type="arabicPeriod"/>
            </a:pPr>
            <a:r>
              <a:rPr lang="hr-HR" sz="2400" i="1" dirty="0">
                <a:latin typeface="Calibri" panose="020F0502020204030204" pitchFamily="34" charset="0"/>
                <a:cs typeface="Calibri" panose="020F0502020204030204" pitchFamily="34" charset="0"/>
              </a:rPr>
              <a:t>Kakva je prirodna promjena vaše županije?</a:t>
            </a:r>
          </a:p>
        </p:txBody>
      </p:sp>
    </p:spTree>
    <p:extLst>
      <p:ext uri="{BB962C8B-B14F-4D97-AF65-F5344CB8AC3E}">
        <p14:creationId xmlns:p14="http://schemas.microsoft.com/office/powerpoint/2010/main" xmlns="" val="9370806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5670437-8247-45CC-A249-036F3AA56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23181"/>
            <a:ext cx="8229240" cy="609398"/>
          </a:xfrm>
        </p:spPr>
        <p:txBody>
          <a:bodyPr/>
          <a:lstStyle/>
          <a:p>
            <a:r>
              <a:rPr lang="hr-HR" sz="3600" dirty="0">
                <a:latin typeface="Calibri" panose="020F0502020204030204" pitchFamily="34" charset="0"/>
                <a:cs typeface="Calibri" panose="020F0502020204030204" pitchFamily="34" charset="0"/>
              </a:rPr>
              <a:t>Zadatak</a:t>
            </a:r>
            <a:r>
              <a:rPr lang="hr-HR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4CA3F82-6B75-4DC2-80EB-7CC93338A4E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4212" y="1756580"/>
            <a:ext cx="8164613" cy="2423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21115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422DAD1-EEFE-4F01-8992-3A1719D70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06281"/>
            <a:ext cx="8229240" cy="443198"/>
          </a:xfrm>
        </p:spPr>
        <p:txBody>
          <a:bodyPr/>
          <a:lstStyle/>
          <a:p>
            <a:r>
              <a:rPr lang="hr-HR" sz="3200" dirty="0">
                <a:latin typeface="Calibri" panose="020F0502020204030204" pitchFamily="34" charset="0"/>
                <a:cs typeface="Calibri" panose="020F0502020204030204" pitchFamily="34" charset="0"/>
              </a:rPr>
              <a:t>Prostorno kretanje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FCC59EE-F195-4A9F-A80A-9DC3ECB91293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241200" y="1737722"/>
            <a:ext cx="8229240" cy="997196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hr-HR" sz="2400" dirty="0">
                <a:latin typeface="Calibri" panose="020F0502020204030204" pitchFamily="34" charset="0"/>
                <a:cs typeface="Calibri" panose="020F0502020204030204" pitchFamily="34" charset="0"/>
              </a:rPr>
              <a:t>Hrvatska – iseljenička zemlja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hr-HR" sz="2400" dirty="0">
                <a:latin typeface="Calibri" panose="020F0502020204030204" pitchFamily="34" charset="0"/>
                <a:cs typeface="Calibri" panose="020F0502020204030204" pitchFamily="34" charset="0"/>
              </a:rPr>
              <a:t>VANJSKE MIGRACIJE - iseljenički valovi: </a:t>
            </a:r>
          </a:p>
          <a:p>
            <a:pPr marL="0" indent="0">
              <a:buNone/>
            </a:pPr>
            <a:endParaRPr lang="hr-H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xmlns="" id="{AFEB3AA4-B806-4D90-B3BA-30FC05FD61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34293941"/>
              </p:ext>
            </p:extLst>
          </p:nvPr>
        </p:nvGraphicFramePr>
        <p:xfrm>
          <a:off x="1257622" y="302355"/>
          <a:ext cx="6928800" cy="47356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7313">
                  <a:extLst>
                    <a:ext uri="{9D8B030D-6E8A-4147-A177-3AD203B41FA5}">
                      <a16:colId xmlns:a16="http://schemas.microsoft.com/office/drawing/2014/main" xmlns="" val="2554576168"/>
                    </a:ext>
                  </a:extLst>
                </a:gridCol>
                <a:gridCol w="1607926">
                  <a:extLst>
                    <a:ext uri="{9D8B030D-6E8A-4147-A177-3AD203B41FA5}">
                      <a16:colId xmlns:a16="http://schemas.microsoft.com/office/drawing/2014/main" xmlns="" val="440432994"/>
                    </a:ext>
                  </a:extLst>
                </a:gridCol>
                <a:gridCol w="1466699">
                  <a:extLst>
                    <a:ext uri="{9D8B030D-6E8A-4147-A177-3AD203B41FA5}">
                      <a16:colId xmlns:a16="http://schemas.microsoft.com/office/drawing/2014/main" xmlns="" val="3340853639"/>
                    </a:ext>
                  </a:extLst>
                </a:gridCol>
                <a:gridCol w="2316862">
                  <a:extLst>
                    <a:ext uri="{9D8B030D-6E8A-4147-A177-3AD203B41FA5}">
                      <a16:colId xmlns:a16="http://schemas.microsoft.com/office/drawing/2014/main" xmlns="" val="97231379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600" b="1" dirty="0"/>
                        <a:t>Kada?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600" b="1" dirty="0"/>
                        <a:t>Zašto?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600" b="1" dirty="0"/>
                        <a:t>Kamo?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77944717"/>
                  </a:ext>
                </a:extLst>
              </a:tr>
              <a:tr h="681761">
                <a:tc>
                  <a:txBody>
                    <a:bodyPr/>
                    <a:lstStyle/>
                    <a:p>
                      <a:r>
                        <a:rPr lang="hr-HR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1.iseljenički val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15.-18.stoljeće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Osmanlije</a:t>
                      </a:r>
                    </a:p>
                    <a:p>
                      <a:r>
                        <a:rPr lang="hr-HR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ratovi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Molise, Bačka, Gradišće, Mađarska, Slovačka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51834512"/>
                  </a:ext>
                </a:extLst>
              </a:tr>
              <a:tr h="1011618">
                <a:tc>
                  <a:txBody>
                    <a:bodyPr/>
                    <a:lstStyle/>
                    <a:p>
                      <a:r>
                        <a:rPr lang="hr-HR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2.iseljenički val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kraj 19.st. početak 20.st.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gospodarske migracije (bolest vinove loze),</a:t>
                      </a:r>
                    </a:p>
                    <a:p>
                      <a:r>
                        <a:rPr lang="hr-HR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ratovi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SAD, Čile, Argentina i Kanada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87258423"/>
                  </a:ext>
                </a:extLst>
              </a:tr>
              <a:tr h="1011618">
                <a:tc>
                  <a:txBody>
                    <a:bodyPr/>
                    <a:lstStyle/>
                    <a:p>
                      <a:r>
                        <a:rPr lang="hr-HR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3.iseljenički val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nakon Drugog svjetskog rata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političke migracije,</a:t>
                      </a:r>
                    </a:p>
                    <a:p>
                      <a:r>
                        <a:rPr lang="hr-HR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gospodarske migracije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Sjeverna i Južna Amerika, Australija</a:t>
                      </a:r>
                    </a:p>
                    <a:p>
                      <a:endParaRPr lang="hr-HR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hr-HR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zapadnoeuropske i srednjoeuropske države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3614715"/>
                  </a:ext>
                </a:extLst>
              </a:tr>
              <a:tr h="993424">
                <a:tc>
                  <a:txBody>
                    <a:bodyPr/>
                    <a:lstStyle/>
                    <a:p>
                      <a:r>
                        <a:rPr lang="hr-HR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4.iseljenički val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potkraj 20.st.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Domovinski rat, gospodarska kriza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europske zemlje (Njemačka i Irska)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865647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238124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598CD6C-7CB2-41D5-ABDE-FB5E9926DC0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999" y="465584"/>
            <a:ext cx="6679763" cy="455551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07AD7FC-1144-4B78-BCFF-BA17CBA38305}"/>
              </a:ext>
            </a:extLst>
          </p:cNvPr>
          <p:cNvSpPr txBox="1"/>
          <p:nvPr/>
        </p:nvSpPr>
        <p:spPr>
          <a:xfrm>
            <a:off x="266400" y="688784"/>
            <a:ext cx="17136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>
                <a:latin typeface="Calibri" panose="020F0502020204030204" pitchFamily="34" charset="0"/>
                <a:cs typeface="Calibri" panose="020F0502020204030204" pitchFamily="34" charset="0"/>
              </a:rPr>
              <a:t>U kojoj državi ima najviše iseljenih Hrvata?</a:t>
            </a:r>
          </a:p>
          <a:p>
            <a:r>
              <a:rPr lang="hr-HR" i="1" dirty="0">
                <a:latin typeface="Calibri" panose="020F0502020204030204" pitchFamily="34" charset="0"/>
                <a:cs typeface="Calibri" panose="020F0502020204030204" pitchFamily="34" charset="0"/>
              </a:rPr>
              <a:t>Koliko iseljenih Hrvata živi u Australiji?</a:t>
            </a:r>
          </a:p>
          <a:p>
            <a:r>
              <a:rPr lang="hr-HR" i="1" dirty="0">
                <a:latin typeface="Calibri" panose="020F0502020204030204" pitchFamily="34" charset="0"/>
                <a:cs typeface="Calibri" panose="020F0502020204030204" pitchFamily="34" charset="0"/>
              </a:rPr>
              <a:t>Koliko iseljenih Hrvata živi na području Europe?</a:t>
            </a:r>
          </a:p>
        </p:txBody>
      </p:sp>
    </p:spTree>
    <p:extLst>
      <p:ext uri="{BB962C8B-B14F-4D97-AF65-F5344CB8AC3E}">
        <p14:creationId xmlns:p14="http://schemas.microsoft.com/office/powerpoint/2010/main" xmlns="" val="23329738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</TotalTime>
  <Words>373</Words>
  <Application>Microsoft Office PowerPoint</Application>
  <PresentationFormat>On-screen Show (16:9)</PresentationFormat>
  <Paragraphs>66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Theme</vt:lpstr>
      <vt:lpstr>Office Theme</vt:lpstr>
      <vt:lpstr>Slide 1</vt:lpstr>
      <vt:lpstr>Slide 2</vt:lpstr>
      <vt:lpstr>Prirodno kretanje stanovništva</vt:lpstr>
      <vt:lpstr>Slide 4</vt:lpstr>
      <vt:lpstr>Slide 5</vt:lpstr>
      <vt:lpstr>Slide 6</vt:lpstr>
      <vt:lpstr>Zadatak </vt:lpstr>
      <vt:lpstr>Prostorno kretanje</vt:lpstr>
      <vt:lpstr>Slide 9</vt:lpstr>
      <vt:lpstr>Slide 10</vt:lpstr>
      <vt:lpstr>Slide 11</vt:lpstr>
      <vt:lpstr>Slide 12</vt:lpstr>
      <vt:lpstr>Useljavanje u Hrvatsku</vt:lpstr>
      <vt:lpstr>Slide 14</vt:lpstr>
      <vt:lpstr>Slide 15</vt:lpstr>
      <vt:lpstr>Ponovimo</vt:lpstr>
      <vt:lpstr>Izradila: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jloncar</dc:creator>
  <dc:description/>
  <cp:lastModifiedBy>sbakar</cp:lastModifiedBy>
  <cp:revision>29</cp:revision>
  <dcterms:created xsi:type="dcterms:W3CDTF">2019-03-27T12:00:31Z</dcterms:created>
  <dcterms:modified xsi:type="dcterms:W3CDTF">2020-08-21T14:31:20Z</dcterms:modified>
  <dc:language>hr-HR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Prikaz na zaslonu (16:9)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2</vt:i4>
  </property>
</Properties>
</file>